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300" r:id="rId3"/>
    <p:sldId id="301" r:id="rId4"/>
    <p:sldId id="261" r:id="rId5"/>
    <p:sldId id="263" r:id="rId6"/>
    <p:sldId id="265" r:id="rId7"/>
    <p:sldId id="267" r:id="rId8"/>
    <p:sldId id="269" r:id="rId9"/>
    <p:sldId id="271" r:id="rId10"/>
    <p:sldId id="273" r:id="rId11"/>
    <p:sldId id="275" r:id="rId12"/>
    <p:sldId id="277" r:id="rId13"/>
    <p:sldId id="279" r:id="rId14"/>
    <p:sldId id="281" r:id="rId15"/>
    <p:sldId id="283" r:id="rId16"/>
    <p:sldId id="285" r:id="rId17"/>
    <p:sldId id="287" r:id="rId18"/>
    <p:sldId id="289" r:id="rId19"/>
    <p:sldId id="291" r:id="rId20"/>
    <p:sldId id="293" r:id="rId21"/>
    <p:sldId id="295" r:id="rId22"/>
    <p:sldId id="297" r:id="rId23"/>
    <p:sldId id="299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746" autoAdjust="0"/>
  </p:normalViewPr>
  <p:slideViewPr>
    <p:cSldViewPr>
      <p:cViewPr varScale="1">
        <p:scale>
          <a:sx n="55" d="100"/>
          <a:sy n="55" d="100"/>
        </p:scale>
        <p:origin x="183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C17CDC-C3AE-47C0-AA7C-96AE48CBFEA5}" type="datetimeFigureOut">
              <a:rPr lang="pt-BR" smtClean="0"/>
              <a:t>01/04/2014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FFC2E-D730-4A83-8D04-92144A8D048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1988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FFC2E-D730-4A83-8D04-92144A8D048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33004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946DB-540A-4E48-B071-148D958BDE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3E8B5-28E7-4BC5-9C88-02541896F2FF}" type="datetimeFigureOut">
              <a:rPr lang="pt-BR" smtClean="0"/>
              <a:pPr/>
              <a:t>01/04/2014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EF6C8-7A25-4C90-BCD9-984833B2E32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ibge.gov.br/brasil_em_sintese/graficos/populacao/populacao_grafico01.gif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dirty="0" smtClean="0"/>
              <a:t>Atualidades: População - Conceitos</a:t>
            </a:r>
            <a:endParaRPr lang="pt-BR" dirty="0"/>
          </a:p>
        </p:txBody>
      </p:sp>
      <p:pic>
        <p:nvPicPr>
          <p:cNvPr id="5123" name="Picture 5" descr="http://t2.gstatic.com/images?q=tbn:ANd9GcRJH7Ls2CcF1NQi5eBVpxGkvfxOY_PrYgW_Dj6sKOs6Z93blvY&amp;t=1&amp;h=152&amp;w=244&amp;usg=__Hj3mMDxp0lCfeUc6-UpQLGrV50U=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1557338"/>
            <a:ext cx="9144000" cy="5300662"/>
          </a:xfrm>
          <a:noFill/>
        </p:spPr>
      </p:pic>
      <p:sp>
        <p:nvSpPr>
          <p:cNvPr id="8" name="CaixaDeTexto 7"/>
          <p:cNvSpPr txBox="1"/>
          <p:nvPr/>
        </p:nvSpPr>
        <p:spPr>
          <a:xfrm>
            <a:off x="539552" y="1988840"/>
            <a:ext cx="8280920" cy="5355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505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Taxa de natalidade</a:t>
            </a:r>
          </a:p>
          <a:p>
            <a:pPr>
              <a:defRPr/>
            </a:pPr>
            <a:endParaRPr lang="pt-B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defRPr/>
            </a:pPr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Taxa de mortalidade</a:t>
            </a:r>
          </a:p>
          <a:p>
            <a:pPr>
              <a:defRPr/>
            </a:pPr>
            <a:endParaRPr lang="pt-B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defRPr/>
            </a:pPr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Taxa de fecundidade</a:t>
            </a:r>
          </a:p>
          <a:p>
            <a:pPr>
              <a:defRPr/>
            </a:pPr>
            <a:endParaRPr lang="pt-B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defRPr/>
            </a:pPr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Crescimento vegetativo</a:t>
            </a:r>
          </a:p>
          <a:p>
            <a:pPr>
              <a:defRPr/>
            </a:pPr>
            <a:endParaRPr lang="pt-BR" sz="32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defRPr/>
            </a:pPr>
            <a:r>
              <a:rPr lang="pt-BR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Superpopulação</a:t>
            </a:r>
          </a:p>
          <a:p>
            <a:pPr>
              <a:defRPr/>
            </a:pPr>
            <a:endParaRPr lang="pt-B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1">
                  <a:lumMod val="95000"/>
                  <a:lumOff val="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defRPr/>
            </a:pPr>
            <a:r>
              <a:rPr lang="pt-B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</a:p>
          <a:p>
            <a:pPr>
              <a:defRPr/>
            </a:pPr>
            <a:r>
              <a:rPr lang="pt-B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6962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dirty="0" smtClean="0">
                <a:solidFill>
                  <a:srgbClr val="C00000"/>
                </a:solidFill>
                <a:latin typeface="Times New Roman" pitchFamily="18" charset="0"/>
              </a:rPr>
              <a:t>Distribuição Urbana/Rural</a:t>
            </a:r>
          </a:p>
        </p:txBody>
      </p:sp>
      <p:pic>
        <p:nvPicPr>
          <p:cNvPr id="20483" name="Picture 4" descr="Urbano e Rur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052513"/>
            <a:ext cx="8497887" cy="553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63" name="Group 31"/>
          <p:cNvGraphicFramePr>
            <a:graphicFrameLocks noGrp="1"/>
          </p:cNvGraphicFramePr>
          <p:nvPr/>
        </p:nvGraphicFramePr>
        <p:xfrm>
          <a:off x="457200" y="1600200"/>
          <a:ext cx="8153400" cy="4398645"/>
        </p:xfrm>
        <a:graphic>
          <a:graphicData uri="http://schemas.openxmlformats.org/drawingml/2006/table">
            <a:tbl>
              <a:tblPr/>
              <a:tblGrid>
                <a:gridCol w="2141538"/>
                <a:gridCol w="2901950"/>
                <a:gridCol w="3109912"/>
              </a:tblGrid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ATIVIDADE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FF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PARCELA DE PEA EMPREGADA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FFCC"/>
                        </a:gs>
                      </a:gsLst>
                      <a:lin ang="189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CARACTERÍSTICAS</a:t>
                      </a:r>
                      <a:endParaRPr kumimoji="0" lang="pt-BR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6699FF"/>
                        </a:gs>
                        <a:gs pos="100000">
                          <a:srgbClr val="00FFCC"/>
                        </a:gs>
                      </a:gsLst>
                      <a:lin ang="18900000" scaled="1"/>
                    </a:gradFill>
                  </a:tcPr>
                </a:tc>
              </a:tr>
              <a:tr h="3514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Agrícolas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20,6 %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Retrata o atraso de parte da agricultura brasileira que na maior parte do país é  praticada de forma tradicional e ocupa muita mão-de-obra.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2" name="Text Box 21"/>
          <p:cNvSpPr txBox="1">
            <a:spLocks noChangeArrowheads="1"/>
          </p:cNvSpPr>
          <p:nvPr/>
        </p:nvSpPr>
        <p:spPr bwMode="auto">
          <a:xfrm>
            <a:off x="152400" y="152400"/>
            <a:ext cx="89916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>
                <a:solidFill>
                  <a:schemeClr val="accent2"/>
                </a:solidFill>
                <a:latin typeface="Times New Roman" pitchFamily="18" charset="0"/>
              </a:rPr>
              <a:t>                       COMPOSIÇÃO DA PEA </a:t>
            </a:r>
          </a:p>
          <a:p>
            <a:pPr>
              <a:spcBef>
                <a:spcPct val="50000"/>
              </a:spcBef>
            </a:pPr>
            <a:r>
              <a:rPr lang="pt-BR" sz="2800" b="1">
                <a:solidFill>
                  <a:schemeClr val="accent2"/>
                </a:solidFill>
                <a:latin typeface="Times New Roman" pitchFamily="18" charset="0"/>
              </a:rPr>
              <a:t>                 POR SETORES DA ECONOMIA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31" name="Group 27"/>
          <p:cNvGraphicFramePr>
            <a:graphicFrameLocks noGrp="1"/>
          </p:cNvGraphicFramePr>
          <p:nvPr/>
        </p:nvGraphicFramePr>
        <p:xfrm>
          <a:off x="76200" y="115888"/>
          <a:ext cx="8991600" cy="5516880"/>
        </p:xfrm>
        <a:graphic>
          <a:graphicData uri="http://schemas.openxmlformats.org/drawingml/2006/table">
            <a:tbl>
              <a:tblPr/>
              <a:tblGrid>
                <a:gridCol w="2590800"/>
                <a:gridCol w="1760538"/>
                <a:gridCol w="4640262"/>
              </a:tblGrid>
              <a:tr h="1992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Setor Industrial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2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Garamond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13,5 %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Esse dado poderia indicar que o país possui um grande parque industrial, comparável aos de países desenvolvidos. No entanto, esse dado isoladamente, não reflete a produtividade do trabalhador e o grau de desenvolvimento tecnológico do parque industrial.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Atividades Terciárias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57,7 %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Garamond" pitchFamily="18" charset="0"/>
                        </a:rPr>
                        <a:t>É o setor que mais apresenta problemas. Mesmo no setor formal de serviços(bancos, escolas, hospitais, transportes, etc) as condições de trabalho e nível de renda são muito contrastantes.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ChangeArrowheads="1"/>
          </p:cNvSpPr>
          <p:nvPr/>
        </p:nvSpPr>
        <p:spPr bwMode="auto">
          <a:xfrm>
            <a:off x="179388" y="1196975"/>
            <a:ext cx="8534400" cy="430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latin typeface="Comic Sans MS" pitchFamily="66" charset="0"/>
              </a:rPr>
              <a:t>BRASIL - 2001: 42% dos trabalhadores - sexo feminino; 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latin typeface="Comic Sans MS" pitchFamily="66" charset="0"/>
              </a:rPr>
              <a:t>Países desenvolvidos –participação igualitária de  50%.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pt-BR" sz="2800">
              <a:latin typeface="Comic Sans MS" pitchFamily="66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latin typeface="Comic Sans MS" pitchFamily="66" charset="0"/>
              </a:rPr>
              <a:t>MOTIVOS DA INSERÇÃO FEMININA NO MERCADO DE TRABALHO ???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endParaRPr lang="pt-BR" sz="2400">
              <a:latin typeface="Comic Sans MS" pitchFamily="66" charset="0"/>
            </a:endParaRP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400">
                <a:latin typeface="Comic Sans MS" pitchFamily="66" charset="0"/>
              </a:rPr>
              <a:t>CONSEQUÊNCIAS ????</a:t>
            </a:r>
          </a:p>
        </p:txBody>
      </p:sp>
      <p:sp>
        <p:nvSpPr>
          <p:cNvPr id="21507" name="Text Box 7"/>
          <p:cNvSpPr txBox="1">
            <a:spLocks noChangeArrowheads="1"/>
          </p:cNvSpPr>
          <p:nvPr/>
        </p:nvSpPr>
        <p:spPr bwMode="auto">
          <a:xfrm>
            <a:off x="533400" y="1524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200" b="1">
                <a:solidFill>
                  <a:schemeClr val="accent2"/>
                </a:solidFill>
                <a:latin typeface="Times New Roman" pitchFamily="18" charset="0"/>
              </a:rPr>
              <a:t>        </a:t>
            </a:r>
            <a:r>
              <a:rPr lang="pt-BR" sz="3600" b="1">
                <a:solidFill>
                  <a:schemeClr val="accent2"/>
                </a:solidFill>
                <a:latin typeface="Times New Roman" pitchFamily="18" charset="0"/>
              </a:rPr>
              <a:t>COMPOSIÇÃO POR GÊNERO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04800" y="304800"/>
            <a:ext cx="8458200" cy="686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>
                <a:latin typeface="Comic Sans MS" pitchFamily="66" charset="0"/>
              </a:rPr>
              <a:t>Quanto à distribuição da população brasileira por </a:t>
            </a:r>
            <a:r>
              <a:rPr lang="pt-BR" sz="2800" b="1" i="1">
                <a:solidFill>
                  <a:schemeClr val="hlink"/>
                </a:solidFill>
                <a:latin typeface="Comic Sans MS" pitchFamily="66" charset="0"/>
              </a:rPr>
              <a:t>gênero (homens e mulheres</a:t>
            </a:r>
            <a:r>
              <a:rPr lang="pt-BR" sz="2800">
                <a:solidFill>
                  <a:schemeClr val="hlink"/>
                </a:solidFill>
                <a:latin typeface="Comic Sans MS" pitchFamily="66" charset="0"/>
              </a:rPr>
              <a:t>)</a:t>
            </a:r>
            <a:r>
              <a:rPr lang="pt-BR" sz="2800">
                <a:latin typeface="Comic Sans MS" pitchFamily="66" charset="0"/>
              </a:rPr>
              <a:t>, o país se enquadra nos padrões mundiais: nascem cerca de 106 homens para cada 100 mulheres, mas a taxa de mortalidade masculina é maior, e a expectativa de vida, menor.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sz="2800">
                <a:latin typeface="Comic Sans MS" pitchFamily="66" charset="0"/>
              </a:rPr>
              <a:t>Segundo o IBGE, em 2000 o Brasil tinha 83,6 milhões de homens (49,2%) e 86,2 milhões de mulheres (50,8%) 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sz="2800" b="1" i="1">
                <a:solidFill>
                  <a:schemeClr val="hlink"/>
                </a:solidFill>
              </a:rPr>
              <a:t>Em 2050, o Brasil terá 7 milhões de mulheres a mais do que os homens</a:t>
            </a:r>
            <a:r>
              <a:rPr lang="pt-BR"/>
              <a:t> </a:t>
            </a:r>
            <a:endParaRPr lang="pt-BR" sz="28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pt-BR" sz="3200">
                <a:latin typeface="Comic Sans MS" pitchFamily="66" charset="0"/>
              </a:rPr>
              <a:t>         Analise a seguir as tabelas:</a:t>
            </a:r>
            <a:endParaRPr lang="pt-BR" sz="20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endParaRPr lang="pt-BR" sz="20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pt-BR" sz="200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6" descr="pea_pizz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524000"/>
            <a:ext cx="8763000" cy="511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7"/>
          <p:cNvSpPr txBox="1">
            <a:spLocks noChangeArrowheads="1"/>
          </p:cNvSpPr>
          <p:nvPr/>
        </p:nvSpPr>
        <p:spPr bwMode="auto">
          <a:xfrm>
            <a:off x="838200" y="381000"/>
            <a:ext cx="7162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 b="1">
                <a:solidFill>
                  <a:schemeClr val="accent2"/>
                </a:solidFill>
                <a:latin typeface="Times New Roman" pitchFamily="18" charset="0"/>
              </a:rPr>
              <a:t>   PEA - GÊNERO / REGIÕES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6"/>
          <p:cNvSpPr>
            <a:spLocks noChangeArrowheads="1"/>
          </p:cNvSpPr>
          <p:nvPr/>
        </p:nvSpPr>
        <p:spPr bwMode="auto">
          <a:xfrm>
            <a:off x="755650" y="1341438"/>
            <a:ext cx="7837488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pt-BR" sz="2800" dirty="0">
                <a:latin typeface="Comic Sans MS" pitchFamily="66" charset="0"/>
                <a:cs typeface="Times New Roman" pitchFamily="18" charset="0"/>
              </a:rPr>
              <a:t>É o estudo da riqueza como fator econômico, </a:t>
            </a:r>
            <a:r>
              <a:rPr lang="pt-BR" sz="2800" b="1" dirty="0">
                <a:latin typeface="Comic Sans MS" pitchFamily="66" charset="0"/>
                <a:cs typeface="Times New Roman" pitchFamily="18" charset="0"/>
              </a:rPr>
              <a:t>a distribuição de renda é o percentual de distribuição da renda total do país pela parcela da população</a:t>
            </a:r>
            <a:r>
              <a:rPr lang="pt-BR" sz="2800" b="1" dirty="0" smtClean="0"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endParaRPr lang="pt-BR" sz="2800" b="1" dirty="0" smtClean="0">
              <a:latin typeface="Comic Sans MS" pitchFamily="66" charset="0"/>
              <a:cs typeface="Times New Roman" pitchFamily="18" charset="0"/>
            </a:endParaRPr>
          </a:p>
          <a:p>
            <a:endParaRPr lang="pt-BR" sz="2000" b="1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pt-BR" sz="2800" dirty="0">
                <a:latin typeface="Comic Sans MS" pitchFamily="66" charset="0"/>
              </a:rPr>
              <a:t>O Brasil apresenta um dos piores índices de distribuição de renda do mundo. </a:t>
            </a:r>
          </a:p>
          <a:p>
            <a:pPr>
              <a:spcBef>
                <a:spcPct val="50000"/>
              </a:spcBef>
            </a:pPr>
            <a:endParaRPr lang="pt-BR" sz="2000" dirty="0">
              <a:latin typeface="Comic Sans MS" pitchFamily="66" charset="0"/>
            </a:endParaRPr>
          </a:p>
        </p:txBody>
      </p:sp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838200" y="0"/>
            <a:ext cx="7620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 b="1">
                <a:solidFill>
                  <a:schemeClr val="accent2"/>
                </a:solidFill>
                <a:latin typeface="Times New Roman" pitchFamily="18" charset="0"/>
              </a:rPr>
              <a:t>DISTRIBUIÇÃO DE RENDA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6962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dirty="0" smtClean="0">
                <a:solidFill>
                  <a:srgbClr val="C00000"/>
                </a:solidFill>
                <a:latin typeface="Times New Roman" pitchFamily="18" charset="0"/>
              </a:rPr>
              <a:t>Coeficiente de </a:t>
            </a:r>
            <a:r>
              <a:rPr lang="pt-BR" dirty="0" err="1" smtClean="0">
                <a:solidFill>
                  <a:srgbClr val="C00000"/>
                </a:solidFill>
                <a:latin typeface="Times New Roman" pitchFamily="18" charset="0"/>
              </a:rPr>
              <a:t>Gini</a:t>
            </a:r>
            <a:r>
              <a:rPr lang="pt-BR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836613"/>
            <a:ext cx="8712200" cy="1944687"/>
          </a:xfrm>
        </p:spPr>
        <p:txBody>
          <a:bodyPr/>
          <a:lstStyle/>
          <a:p>
            <a:pPr algn="just" eaLnBrk="1" hangingPunct="1"/>
            <a:r>
              <a:rPr lang="pt-BR" sz="2400" b="1" smtClean="0">
                <a:latin typeface="Times New Roman" pitchFamily="18" charset="0"/>
              </a:rPr>
              <a:t>Coeficiente de Gini:</a:t>
            </a:r>
            <a:r>
              <a:rPr lang="pt-BR" sz="2400" smtClean="0">
                <a:latin typeface="Times New Roman" pitchFamily="18" charset="0"/>
              </a:rPr>
              <a:t> é comumente utilizada para </a:t>
            </a:r>
            <a:r>
              <a:rPr lang="pt-BR" sz="2400" b="1" u="sng" smtClean="0">
                <a:latin typeface="Times New Roman" pitchFamily="18" charset="0"/>
              </a:rPr>
              <a:t>calcular a desigualdade de distribuição de renda</a:t>
            </a:r>
            <a:r>
              <a:rPr lang="pt-BR" sz="2400" smtClean="0">
                <a:latin typeface="Times New Roman" pitchFamily="18" charset="0"/>
              </a:rPr>
              <a:t>, mas pode ser usada para qualquer distribuição. Ele consiste em um número entre 0 e 1, onde 0 corresponde à completa igualdade de renda e 1 corresponde à completa desigualdade. Ex: Brasil</a:t>
            </a:r>
            <a:r>
              <a:rPr lang="pt-BR" sz="2400" smtClean="0">
                <a:solidFill>
                  <a:srgbClr val="FFFF00"/>
                </a:solidFill>
                <a:latin typeface="Times New Roman" pitchFamily="18" charset="0"/>
              </a:rPr>
              <a:t>. </a:t>
            </a:r>
            <a:r>
              <a:rPr lang="pt-BR" sz="2000" smtClean="0">
                <a:latin typeface="Times New Roman" pitchFamily="18" charset="0"/>
              </a:rPr>
              <a:t>0,528 </a:t>
            </a:r>
          </a:p>
        </p:txBody>
      </p:sp>
      <p:pic>
        <p:nvPicPr>
          <p:cNvPr id="7172" name="Picture 4" descr="coeficiente de Gin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950" y="2781300"/>
            <a:ext cx="885666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ChangeArrowheads="1"/>
          </p:cNvSpPr>
          <p:nvPr/>
        </p:nvSpPr>
        <p:spPr bwMode="auto">
          <a:xfrm>
            <a:off x="228600" y="609600"/>
            <a:ext cx="8382000" cy="629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>
                <a:latin typeface="Comic Sans MS" pitchFamily="66" charset="0"/>
              </a:rPr>
              <a:t>Esse é um critério utilizado pelo </a:t>
            </a:r>
            <a:r>
              <a:rPr lang="pt-BR" sz="2400" b="1">
                <a:latin typeface="Comic Sans MS" pitchFamily="66" charset="0"/>
              </a:rPr>
              <a:t>PNUD</a:t>
            </a:r>
            <a:r>
              <a:rPr lang="pt-BR" sz="2400">
                <a:latin typeface="Comic Sans MS" pitchFamily="66" charset="0"/>
              </a:rPr>
              <a:t>, desde 1990, para analisar a qualidade de vida de uma população.</a:t>
            </a:r>
          </a:p>
          <a:p>
            <a:pPr>
              <a:spcBef>
                <a:spcPct val="50000"/>
              </a:spcBef>
            </a:pPr>
            <a:r>
              <a:rPr lang="pt-BR" sz="2400" b="1">
                <a:latin typeface="Comic Sans MS" pitchFamily="66" charset="0"/>
              </a:rPr>
              <a:t>Principais critérios utilizados para medir o IDH de um país: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sz="2400">
                <a:solidFill>
                  <a:schemeClr val="accent2"/>
                </a:solidFill>
                <a:latin typeface="Comic Sans MS" pitchFamily="66" charset="0"/>
              </a:rPr>
              <a:t>Renda per capita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sz="2400">
                <a:solidFill>
                  <a:schemeClr val="accent2"/>
                </a:solidFill>
                <a:latin typeface="Comic Sans MS" pitchFamily="66" charset="0"/>
              </a:rPr>
              <a:t>Saúde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sz="2400">
                <a:solidFill>
                  <a:schemeClr val="accent2"/>
                </a:solidFill>
                <a:latin typeface="Comic Sans MS" pitchFamily="66" charset="0"/>
              </a:rPr>
              <a:t>Educação</a:t>
            </a:r>
            <a:endParaRPr lang="pt-BR" sz="24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pt-BR" sz="2400">
                <a:latin typeface="Comic Sans MS" pitchFamily="66" charset="0"/>
              </a:rPr>
              <a:t>O índice varia de zero (nenhum desenvolvimento humano) até 1(desenvolvimento humano total), sendo os países classificados deste modo:</a:t>
            </a:r>
          </a:p>
          <a:p>
            <a:pPr>
              <a:spcBef>
                <a:spcPct val="50000"/>
              </a:spcBef>
            </a:pPr>
            <a:r>
              <a:rPr lang="pt-BR" sz="2400">
                <a:latin typeface="Comic Sans MS" pitchFamily="66" charset="0"/>
              </a:rPr>
              <a:t>                </a:t>
            </a:r>
            <a:r>
              <a:rPr lang="pt-BR" sz="2400" b="1">
                <a:latin typeface="Comic Sans MS" pitchFamily="66" charset="0"/>
              </a:rPr>
              <a:t>0 e 0,499, é considerado baixo. </a:t>
            </a:r>
          </a:p>
          <a:p>
            <a:pPr>
              <a:spcBef>
                <a:spcPct val="50000"/>
              </a:spcBef>
            </a:pPr>
            <a:r>
              <a:rPr lang="pt-BR" sz="2400" b="1">
                <a:latin typeface="Comic Sans MS" pitchFamily="66" charset="0"/>
              </a:rPr>
              <a:t>           0,500 e 0,799, é considerado médio. </a:t>
            </a:r>
          </a:p>
          <a:p>
            <a:pPr>
              <a:spcBef>
                <a:spcPct val="50000"/>
              </a:spcBef>
            </a:pPr>
            <a:r>
              <a:rPr lang="pt-BR" sz="2400" b="1">
                <a:latin typeface="Comic Sans MS" pitchFamily="66" charset="0"/>
              </a:rPr>
              <a:t>           0,800 e 1, é considerado alto.</a:t>
            </a:r>
            <a:endParaRPr lang="pt-BR" sz="2000">
              <a:latin typeface="Comic Sans MS" pitchFamily="66" charset="0"/>
            </a:endParaRPr>
          </a:p>
        </p:txBody>
      </p:sp>
      <p:sp>
        <p:nvSpPr>
          <p:cNvPr id="29699" name="Text Box 7"/>
          <p:cNvSpPr txBox="1">
            <a:spLocks noChangeArrowheads="1"/>
          </p:cNvSpPr>
          <p:nvPr/>
        </p:nvSpPr>
        <p:spPr bwMode="auto">
          <a:xfrm>
            <a:off x="228600" y="0"/>
            <a:ext cx="891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>
                <a:solidFill>
                  <a:schemeClr val="accent2"/>
                </a:solidFill>
                <a:latin typeface="Times New Roman" pitchFamily="18" charset="0"/>
              </a:rPr>
              <a:t>IDH - ÍNDICE DE DESENVOLVIMENTO HUMANO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ChangeArrowheads="1"/>
          </p:cNvSpPr>
          <p:nvPr/>
        </p:nvSpPr>
        <p:spPr bwMode="auto">
          <a:xfrm>
            <a:off x="228600" y="914400"/>
            <a:ext cx="8305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pt-BR" sz="2800" dirty="0" smtClean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pt-BR" sz="2800" dirty="0" smtClean="0">
                <a:latin typeface="Comic Sans MS" pitchFamily="66" charset="0"/>
              </a:rPr>
              <a:t>Segundo </a:t>
            </a:r>
            <a:r>
              <a:rPr lang="pt-BR" sz="2800" dirty="0">
                <a:latin typeface="Comic Sans MS" pitchFamily="66" charset="0"/>
              </a:rPr>
              <a:t>o relatório do Programa das Nações Unidas para o Desenvolvimento (PNUD) de 2003, o Brasil foi o país que mais avançou posições na listagem do Índice de Desenvolvimento Humano durante o período de 1975 a </a:t>
            </a:r>
            <a:r>
              <a:rPr lang="pt-BR" sz="2800" dirty="0" smtClean="0">
                <a:latin typeface="Comic Sans MS" pitchFamily="66" charset="0"/>
              </a:rPr>
              <a:t>2010.</a:t>
            </a:r>
            <a:endParaRPr lang="pt-BR" sz="2800" dirty="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pt-BR" sz="2800" dirty="0">
                <a:latin typeface="Comic Sans MS" pitchFamily="66" charset="0"/>
              </a:rPr>
              <a:t>O país passou de 81ª posição para 65ª.</a:t>
            </a:r>
            <a:endParaRPr lang="pt-BR" sz="2000" dirty="0">
              <a:latin typeface="Comic Sans MS" pitchFamily="66" charset="0"/>
            </a:endParaRPr>
          </a:p>
        </p:txBody>
      </p:sp>
      <p:sp>
        <p:nvSpPr>
          <p:cNvPr id="30723" name="Text Box 7"/>
          <p:cNvSpPr txBox="1">
            <a:spLocks noChangeArrowheads="1"/>
          </p:cNvSpPr>
          <p:nvPr/>
        </p:nvSpPr>
        <p:spPr bwMode="auto">
          <a:xfrm>
            <a:off x="251520" y="604586"/>
            <a:ext cx="8568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 b="1" dirty="0">
                <a:solidFill>
                  <a:schemeClr val="accent2"/>
                </a:solidFill>
                <a:latin typeface="Times New Roman" pitchFamily="18" charset="0"/>
              </a:rPr>
              <a:t>    ÍNDICE DE DESENVOLVIMENTO HUMANO NO BRASIL</a:t>
            </a:r>
            <a:endParaRPr lang="pt-BR" sz="240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dirty="0">
                <a:solidFill>
                  <a:srgbClr val="FF0000"/>
                </a:solidFill>
              </a:rPr>
              <a:t>Conceitos principais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pt-BR" altLang="pt-BR" sz="3600" b="1" u="sng" dirty="0">
                <a:solidFill>
                  <a:schemeClr val="accent2"/>
                </a:solidFill>
              </a:rPr>
              <a:t>População Absoluta</a:t>
            </a:r>
            <a:r>
              <a:rPr lang="pt-BR" altLang="pt-BR" dirty="0"/>
              <a:t>: Total de população contabilizada em um país (</a:t>
            </a:r>
            <a:r>
              <a:rPr lang="pt-BR" altLang="pt-BR" dirty="0" err="1"/>
              <a:t>hab</a:t>
            </a:r>
            <a:r>
              <a:rPr lang="pt-BR" altLang="pt-BR" dirty="0"/>
              <a:t>). </a:t>
            </a:r>
            <a:r>
              <a:rPr lang="pt-BR" altLang="pt-BR" dirty="0">
                <a:solidFill>
                  <a:srgbClr val="FF0000"/>
                </a:solidFill>
              </a:rPr>
              <a:t>(Populoso)</a:t>
            </a:r>
          </a:p>
          <a:p>
            <a:pPr algn="ctr">
              <a:lnSpc>
                <a:spcPct val="90000"/>
              </a:lnSpc>
              <a:buNone/>
            </a:pPr>
            <a:endParaRPr lang="pt-BR" altLang="pt-BR" dirty="0">
              <a:solidFill>
                <a:srgbClr val="FF0000"/>
              </a:solidFill>
            </a:endParaRPr>
          </a:p>
          <a:p>
            <a:pPr algn="ctr">
              <a:lnSpc>
                <a:spcPct val="90000"/>
              </a:lnSpc>
              <a:buNone/>
            </a:pPr>
            <a:r>
              <a:rPr lang="pt-BR" altLang="pt-BR" sz="3600" b="1" u="sng" dirty="0">
                <a:solidFill>
                  <a:schemeClr val="accent2"/>
                </a:solidFill>
              </a:rPr>
              <a:t>População Relativa  ou Densidade Demográfica</a:t>
            </a:r>
            <a:r>
              <a:rPr lang="pt-BR" altLang="pt-BR" sz="3600" b="1" u="sng" dirty="0"/>
              <a:t> </a:t>
            </a:r>
            <a:r>
              <a:rPr lang="pt-BR" altLang="pt-BR" dirty="0"/>
              <a:t>: Total de população contabilizada em um país, dividida pelo tamanho (km²):</a:t>
            </a:r>
          </a:p>
          <a:p>
            <a:pPr algn="ctr">
              <a:lnSpc>
                <a:spcPct val="90000"/>
              </a:lnSpc>
              <a:buNone/>
            </a:pPr>
            <a:r>
              <a:rPr lang="pt-BR" altLang="pt-BR" dirty="0"/>
              <a:t>=</a:t>
            </a:r>
          </a:p>
          <a:p>
            <a:pPr algn="ctr">
              <a:lnSpc>
                <a:spcPct val="90000"/>
              </a:lnSpc>
              <a:buNone/>
            </a:pPr>
            <a:r>
              <a:rPr lang="pt-BR" altLang="pt-BR" sz="4000" b="1" dirty="0" err="1"/>
              <a:t>hab</a:t>
            </a:r>
            <a:r>
              <a:rPr lang="pt-BR" altLang="pt-BR" sz="4000" b="1" dirty="0"/>
              <a:t>/km² </a:t>
            </a:r>
            <a:r>
              <a:rPr lang="pt-BR" altLang="pt-BR" dirty="0">
                <a:solidFill>
                  <a:srgbClr val="FF0000"/>
                </a:solidFill>
              </a:rPr>
              <a:t>(Povoado)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76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6962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pt-BR" dirty="0" smtClean="0">
                <a:solidFill>
                  <a:srgbClr val="C00000"/>
                </a:solidFill>
                <a:latin typeface="Times New Roman" pitchFamily="18" charset="0"/>
              </a:rPr>
              <a:t>Distribuição Urbana/Rural</a:t>
            </a:r>
          </a:p>
        </p:txBody>
      </p:sp>
      <p:pic>
        <p:nvPicPr>
          <p:cNvPr id="20483" name="Picture 4" descr="Urbano e Rur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052513"/>
            <a:ext cx="8497887" cy="553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pt-BR" sz="4000" dirty="0" smtClean="0"/>
              <a:t>Macrocefalia</a:t>
            </a:r>
          </a:p>
          <a:p>
            <a:pPr>
              <a:defRPr/>
            </a:pPr>
            <a:r>
              <a:rPr lang="pt-BR" sz="4000" dirty="0" smtClean="0"/>
              <a:t>Problemas ambientais</a:t>
            </a:r>
          </a:p>
          <a:p>
            <a:pPr>
              <a:defRPr/>
            </a:pPr>
            <a:r>
              <a:rPr lang="pt-BR" sz="4000" dirty="0" smtClean="0"/>
              <a:t>Violência urbana</a:t>
            </a:r>
          </a:p>
          <a:p>
            <a:pPr>
              <a:defRPr/>
            </a:pPr>
            <a:r>
              <a:rPr lang="pt-BR" sz="4000" dirty="0" smtClean="0"/>
              <a:t>Novo modelo de ocupação:</a:t>
            </a:r>
          </a:p>
          <a:p>
            <a:pPr>
              <a:buFont typeface="Wingdings 2" pitchFamily="18" charset="2"/>
              <a:buNone/>
              <a:defRPr/>
            </a:pPr>
            <a:r>
              <a:rPr lang="pt-BR" sz="4000" dirty="0" smtClean="0"/>
              <a:t>            </a:t>
            </a:r>
            <a:r>
              <a:rPr lang="pt-BR" sz="4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Centro expandido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BR" dirty="0" smtClean="0">
                <a:solidFill>
                  <a:srgbClr val="FFFF00"/>
                </a:solidFill>
              </a:rPr>
              <a:t>   </a:t>
            </a:r>
            <a:r>
              <a:rPr lang="pt-BR" dirty="0" smtClean="0">
                <a:solidFill>
                  <a:srgbClr val="C00000"/>
                </a:solidFill>
              </a:rPr>
              <a:t>Consequências desse fenômeno</a:t>
            </a:r>
            <a:r>
              <a:rPr lang="pt-BR" dirty="0" smtClean="0">
                <a:solidFill>
                  <a:srgbClr val="FFFF00"/>
                </a:solidFill>
              </a:rPr>
              <a:t>. </a:t>
            </a:r>
            <a:endParaRPr lang="pt-BR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BR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BR" b="1" dirty="0" smtClean="0"/>
              <a:t>IDH-M DA TERRA DA FANTASIA:  DA ÁFRICA À NORUEGA</a:t>
            </a:r>
            <a:endParaRPr lang="pt-BR" dirty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1557338"/>
            <a:ext cx="8713788" cy="511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1"/>
          <p:cNvSpPr>
            <a:spLocks noGrp="1"/>
          </p:cNvSpPr>
          <p:nvPr>
            <p:ph idx="1"/>
          </p:nvPr>
        </p:nvSpPr>
        <p:spPr>
          <a:xfrm>
            <a:off x="323850" y="1524000"/>
            <a:ext cx="8640763" cy="5073650"/>
          </a:xfrm>
        </p:spPr>
        <p:txBody>
          <a:bodyPr/>
          <a:lstStyle/>
          <a:p>
            <a:pPr eaLnBrk="1" hangingPunct="1"/>
            <a:r>
              <a:rPr lang="pt-BR" smtClean="0"/>
              <a:t>O IDH recifense</a:t>
            </a:r>
          </a:p>
          <a:p>
            <a:pPr eaLnBrk="1" hangingPunct="1"/>
            <a:endParaRPr lang="pt-BR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>
                <a:solidFill>
                  <a:srgbClr val="C00000"/>
                </a:solidFill>
              </a:rPr>
              <a:t>Comentários sobre Recife </a:t>
            </a: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9220" name="Retângulo 3"/>
          <p:cNvSpPr>
            <a:spLocks noChangeArrowheads="1"/>
          </p:cNvSpPr>
          <p:nvPr/>
        </p:nvSpPr>
        <p:spPr bwMode="auto">
          <a:xfrm>
            <a:off x="250825" y="1916113"/>
            <a:ext cx="8424863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/>
              <a:t>As UDHs foram usadas para cálculo do Índice de Desenvolvimento Humano Municipal (IDH-M), bem como as áreas agregadas mais amplas. No topo do </a:t>
            </a:r>
            <a:r>
              <a:rPr lang="pt-BR" i="1"/>
              <a:t>ranking aparecem as áreas mais ricas da capital </a:t>
            </a:r>
            <a:r>
              <a:rPr lang="pt-BR"/>
              <a:t>pernambucana: a orla de Boa Viagem/Pina (índice 0,964), o agregado dos bairros residenciais de Graças/Aflitos/Derby/Espinheiro (0,953), a área contígua ao Shopping Recife em Boa Viagem (0,935), os bolsões de alto desenvolvimento humano se concentram em duas regiões do Recife: Boa Viagem e um conjunto de bairros entorno das Graças e Aflitos localizados à margem ou próximos do rio Capibaribe.</a:t>
            </a:r>
          </a:p>
          <a:p>
            <a:endParaRPr lang="pt-BR"/>
          </a:p>
          <a:p>
            <a:r>
              <a:rPr lang="pt-BR"/>
              <a:t> No Recife, a disposição das áreas de alto e baixo desenvolvimento humano é uma mescla dos padrões carioca e paulistano. Ou seja, regiões de IDH-M elevado convivem lado a lado com as áreas de menor desenvolvimento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b="1" dirty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altLang="pt-BR" dirty="0">
                <a:solidFill>
                  <a:schemeClr val="accent2"/>
                </a:solidFill>
                <a:latin typeface="Lucida Console" panose="020B0609040504020204" pitchFamily="49" charset="0"/>
              </a:rPr>
              <a:t>País A</a:t>
            </a:r>
          </a:p>
          <a:p>
            <a:r>
              <a:rPr lang="pt-BR" altLang="pt-BR" dirty="0">
                <a:solidFill>
                  <a:schemeClr val="accent2"/>
                </a:solidFill>
                <a:latin typeface="Lucida Console" panose="020B0609040504020204" pitchFamily="49" charset="0"/>
              </a:rPr>
              <a:t>24hab</a:t>
            </a:r>
          </a:p>
          <a:p>
            <a:r>
              <a:rPr lang="pt-BR" altLang="pt-BR" dirty="0">
                <a:solidFill>
                  <a:schemeClr val="accent2"/>
                </a:solidFill>
                <a:latin typeface="Lucida Console" panose="020B0609040504020204" pitchFamily="49" charset="0"/>
              </a:rPr>
              <a:t>Área: </a:t>
            </a:r>
            <a:r>
              <a:rPr lang="pt-BR" altLang="pt-BR" dirty="0" smtClean="0">
                <a:solidFill>
                  <a:schemeClr val="accent2"/>
                </a:solidFill>
                <a:latin typeface="Lucida Console" panose="020B0609040504020204" pitchFamily="49" charset="0"/>
              </a:rPr>
              <a:t>12km²          POPULOSO</a:t>
            </a:r>
            <a:endParaRPr lang="pt-BR" altLang="pt-BR" dirty="0">
              <a:solidFill>
                <a:schemeClr val="accent2"/>
              </a:solidFill>
              <a:latin typeface="Lucida Console" panose="020B0609040504020204" pitchFamily="49" charset="0"/>
            </a:endParaRPr>
          </a:p>
          <a:p>
            <a:r>
              <a:rPr lang="pt-BR" altLang="pt-BR" dirty="0">
                <a:solidFill>
                  <a:schemeClr val="accent2"/>
                </a:solidFill>
                <a:latin typeface="Lucida Console" panose="020B0609040504020204" pitchFamily="49" charset="0"/>
              </a:rPr>
              <a:t>P.R.: 2hab/km²</a:t>
            </a:r>
          </a:p>
          <a:p>
            <a:endParaRPr lang="pt-BR" altLang="pt-BR" dirty="0">
              <a:latin typeface="Lucida Console" panose="020B0609040504020204" pitchFamily="49" charset="0"/>
            </a:endParaRPr>
          </a:p>
          <a:p>
            <a:r>
              <a:rPr lang="pt-BR" altLang="pt-BR" dirty="0">
                <a:solidFill>
                  <a:srgbClr val="006600"/>
                </a:solidFill>
                <a:latin typeface="Lucida Console" panose="020B0609040504020204" pitchFamily="49" charset="0"/>
              </a:rPr>
              <a:t>País B</a:t>
            </a:r>
          </a:p>
          <a:p>
            <a:r>
              <a:rPr lang="pt-BR" altLang="pt-BR" smtClean="0">
                <a:solidFill>
                  <a:srgbClr val="006600"/>
                </a:solidFill>
                <a:latin typeface="Lucida Console" panose="020B0609040504020204" pitchFamily="49" charset="0"/>
              </a:rPr>
              <a:t>18hab                POVOADO</a:t>
            </a:r>
            <a:endParaRPr lang="pt-BR" altLang="pt-BR" dirty="0">
              <a:solidFill>
                <a:srgbClr val="006600"/>
              </a:solidFill>
              <a:latin typeface="Lucida Console" panose="020B0609040504020204" pitchFamily="49" charset="0"/>
            </a:endParaRPr>
          </a:p>
          <a:p>
            <a:r>
              <a:rPr lang="pt-BR" altLang="pt-BR" dirty="0">
                <a:solidFill>
                  <a:srgbClr val="006600"/>
                </a:solidFill>
                <a:latin typeface="Lucida Console" panose="020B0609040504020204" pitchFamily="49" charset="0"/>
              </a:rPr>
              <a:t>Área: 6km²</a:t>
            </a:r>
          </a:p>
          <a:p>
            <a:r>
              <a:rPr lang="pt-BR" altLang="pt-BR" dirty="0">
                <a:solidFill>
                  <a:srgbClr val="006600"/>
                </a:solidFill>
                <a:latin typeface="Lucida Console" panose="020B0609040504020204" pitchFamily="49" charset="0"/>
              </a:rPr>
              <a:t>P.R.: 3hab/km²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325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696200" cy="9144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dirty="0" smtClean="0">
                <a:solidFill>
                  <a:srgbClr val="C00000"/>
                </a:solidFill>
                <a:latin typeface="Times New Roman" pitchFamily="18" charset="0"/>
              </a:rPr>
              <a:t>Transição Demográfica Brasileira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96975"/>
            <a:ext cx="7696200" cy="39624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80000"/>
              </a:lnSpc>
              <a:defRPr/>
            </a:pPr>
            <a:r>
              <a:rPr lang="pt-BR" sz="2400" dirty="0" smtClean="0">
                <a:solidFill>
                  <a:srgbClr val="C00000"/>
                </a:solidFill>
                <a:latin typeface="Times New Roman" pitchFamily="18" charset="0"/>
              </a:rPr>
              <a:t>Primeira Fase</a:t>
            </a:r>
            <a:r>
              <a:rPr lang="pt-BR" sz="2400" dirty="0" smtClean="0">
                <a:latin typeface="Times New Roman" pitchFamily="18" charset="0"/>
              </a:rPr>
              <a:t>:</a:t>
            </a:r>
            <a:r>
              <a:rPr lang="pt-BR" sz="2400" dirty="0" smtClean="0">
                <a:solidFill>
                  <a:srgbClr val="FFFF00"/>
                </a:solidFill>
                <a:latin typeface="Times New Roman" pitchFamily="18" charset="0"/>
              </a:rPr>
              <a:t> </a:t>
            </a: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caracterizada por elevadas taxas de natalidade, mas com taxas </a:t>
            </a:r>
            <a:r>
              <a:rPr lang="pt-BR" sz="240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mortalidade  </a:t>
            </a: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altas, originando baixo crescimento populacional, Brasil saiu dessa fase no inicio do século XX;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BR" sz="2400" dirty="0" smtClean="0">
              <a:solidFill>
                <a:schemeClr val="tx1">
                  <a:lumMod val="95000"/>
                </a:schemeClr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BR" sz="2400" dirty="0" smtClean="0">
                <a:solidFill>
                  <a:srgbClr val="C00000"/>
                </a:solidFill>
                <a:latin typeface="Times New Roman" pitchFamily="18" charset="0"/>
              </a:rPr>
              <a:t>Segunda Fase</a:t>
            </a: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: caracterizada por elevadas taxas de natalidade e declínio das taxas de mortalidade, gerando elevado crescimento populacional, seu auge foi na década de 50;</a:t>
            </a:r>
          </a:p>
          <a:p>
            <a:pPr algn="just" eaLnBrk="1" hangingPunct="1">
              <a:lnSpc>
                <a:spcPct val="80000"/>
              </a:lnSpc>
              <a:defRPr/>
            </a:pPr>
            <a:endParaRPr lang="pt-BR" sz="2400" dirty="0" smtClean="0">
              <a:solidFill>
                <a:schemeClr val="tx1">
                  <a:lumMod val="95000"/>
                </a:schemeClr>
              </a:solidFill>
              <a:latin typeface="Times New Roman" pitchFamily="18" charset="0"/>
            </a:endParaRPr>
          </a:p>
          <a:p>
            <a:pPr algn="just" eaLnBrk="1" hangingPunct="1">
              <a:lnSpc>
                <a:spcPct val="80000"/>
              </a:lnSpc>
              <a:defRPr/>
            </a:pPr>
            <a:r>
              <a:rPr lang="pt-BR" sz="2400" dirty="0" smtClean="0">
                <a:solidFill>
                  <a:srgbClr val="C00000"/>
                </a:solidFill>
                <a:latin typeface="Times New Roman" pitchFamily="18" charset="0"/>
              </a:rPr>
              <a:t>Terceira Fase</a:t>
            </a: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: caracterizada por baixas taxas de natalidade e de mortalidade, gerando baixíssimo crescimento populacional, estagnação e até mesmo taxas de crescimento negativo.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0"/>
            <a:ext cx="7696200" cy="9144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pt-BR" sz="3600" dirty="0" smtClean="0">
                <a:solidFill>
                  <a:srgbClr val="C00000"/>
                </a:solidFill>
                <a:latin typeface="Times New Roman" pitchFamily="18" charset="0"/>
              </a:rPr>
              <a:t>População Economicamente Ativa - PEA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268413"/>
            <a:ext cx="7696200" cy="3962400"/>
          </a:xfrm>
        </p:spPr>
        <p:txBody>
          <a:bodyPr>
            <a:normAutofit fontScale="92500" lnSpcReduction="20000"/>
          </a:bodyPr>
          <a:lstStyle/>
          <a:p>
            <a:pPr algn="just" eaLnBrk="1" hangingPunct="1">
              <a:defRPr/>
            </a:pP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Para o IBGE, a população em idade ativa é composta de uma parte economicamente ativa e de outra inativa. A PEA, compreende todas as pessoas com 10 ano ou mais de idade, abrangendo os empregados e empregadores, os trabalhadores autônomos, os que estão temporariamente desempregados e os que estão procurando emprego.</a:t>
            </a:r>
          </a:p>
          <a:p>
            <a:pPr algn="just" eaLnBrk="1" hangingPunct="1">
              <a:defRPr/>
            </a:pPr>
            <a:endParaRPr lang="pt-BR" sz="2400" dirty="0" smtClean="0">
              <a:solidFill>
                <a:schemeClr val="tx1">
                  <a:lumMod val="95000"/>
                </a:schemeClr>
              </a:solidFill>
              <a:latin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População ocupada é a parcela que exerce atividade remunerada;</a:t>
            </a:r>
          </a:p>
          <a:p>
            <a:pPr algn="just" eaLnBrk="1" hangingPunct="1">
              <a:defRPr/>
            </a:pPr>
            <a:endParaRPr lang="pt-BR" sz="2400" dirty="0" smtClean="0">
              <a:solidFill>
                <a:schemeClr val="tx1">
                  <a:lumMod val="95000"/>
                </a:schemeClr>
              </a:solidFill>
              <a:latin typeface="Times New Roman" pitchFamily="18" charset="0"/>
            </a:endParaRPr>
          </a:p>
          <a:p>
            <a:pPr algn="just" eaLnBrk="1" hangingPunct="1">
              <a:defRPr/>
            </a:pPr>
            <a:r>
              <a:rPr lang="pt-BR" sz="2400" dirty="0" smtClean="0">
                <a:solidFill>
                  <a:schemeClr val="tx1">
                    <a:lumMod val="95000"/>
                  </a:schemeClr>
                </a:solidFill>
                <a:latin typeface="Times New Roman" pitchFamily="18" charset="0"/>
              </a:rPr>
              <a:t>A PEI – População Economicamente Inativa – é formada, principalmente, por aposentados, donas de casa, estudantes, inválidos e crianças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9"/>
          <p:cNvSpPr>
            <a:spLocks noChangeArrowheads="1"/>
          </p:cNvSpPr>
          <p:nvPr/>
        </p:nvSpPr>
        <p:spPr bwMode="auto">
          <a:xfrm>
            <a:off x="0" y="765175"/>
            <a:ext cx="8964613" cy="47847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pt-BR" sz="2400">
                <a:latin typeface="Comic Sans MS" pitchFamily="66" charset="0"/>
              </a:rPr>
              <a:t>A análise da estrutura da população interessa diretamente aos governantes e também a iniciativa privada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pt-BR" sz="24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pt-BR" sz="2400">
                <a:latin typeface="Comic Sans MS" pitchFamily="66" charset="0"/>
              </a:rPr>
              <a:t>A estrutura  de uma população é analisada de acordo com alguns critérios: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pt-BR" sz="2400">
              <a:latin typeface="Comic Sans MS" pitchFamily="66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pt-BR" sz="2400" b="1">
                <a:latin typeface="Comic Sans MS" pitchFamily="66" charset="0"/>
              </a:rPr>
              <a:t>Ocupação profissional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pt-BR" sz="2400" b="1">
                <a:latin typeface="Comic Sans MS" pitchFamily="66" charset="0"/>
              </a:rPr>
              <a:t>Idade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pt-BR" sz="2400" b="1">
                <a:latin typeface="Comic Sans MS" pitchFamily="66" charset="0"/>
              </a:rPr>
              <a:t>Sexo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pt-BR" sz="2400" b="1">
                <a:latin typeface="Comic Sans MS" pitchFamily="66" charset="0"/>
              </a:rPr>
              <a:t>Disponibilidade de mão-de-obra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pt-BR" sz="2400" b="1">
                <a:latin typeface="Comic Sans MS" pitchFamily="66" charset="0"/>
              </a:rPr>
              <a:t>Escolaridade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pt-BR" sz="2400" b="1">
                <a:latin typeface="Comic Sans MS" pitchFamily="66" charset="0"/>
              </a:rPr>
              <a:t>População urbana e rural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pt-BR" sz="2400">
              <a:solidFill>
                <a:schemeClr val="hlink"/>
              </a:solidFill>
              <a:latin typeface="Comic Sans MS" pitchFamily="66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pt-BR" sz="2400" b="1" i="1">
                <a:latin typeface="Comic Sans MS" pitchFamily="66" charset="0"/>
              </a:rPr>
              <a:t>A análise da estrutura da população é importante pois favorece o planejamento do futuro do país com mais segurança, de acordo com os aspectos e tendências da sociedade</a:t>
            </a:r>
            <a:r>
              <a:rPr lang="pt-BR" b="1" i="1">
                <a:latin typeface="Comic Sans MS" pitchFamily="66" charset="0"/>
              </a:rPr>
              <a:t>.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pt-BR">
              <a:latin typeface="Comic Sans MS" pitchFamily="66" charset="0"/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endParaRPr lang="pt-BR">
              <a:latin typeface="Comic Sans MS" pitchFamily="66" charset="0"/>
            </a:endParaRPr>
          </a:p>
        </p:txBody>
      </p:sp>
      <p:sp>
        <p:nvSpPr>
          <p:cNvPr id="10243" name="Text Box 11"/>
          <p:cNvSpPr txBox="1">
            <a:spLocks noChangeArrowheads="1"/>
          </p:cNvSpPr>
          <p:nvPr/>
        </p:nvSpPr>
        <p:spPr bwMode="auto">
          <a:xfrm>
            <a:off x="1258888" y="0"/>
            <a:ext cx="6705600" cy="6413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3600">
                <a:solidFill>
                  <a:schemeClr val="accent2"/>
                </a:solidFill>
                <a:latin typeface="Times New Roman" pitchFamily="18" charset="0"/>
              </a:rPr>
              <a:t>ESTRUTURA DA POPULAÇÃO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6"/>
          <p:cNvSpPr>
            <a:spLocks noChangeArrowheads="1"/>
          </p:cNvSpPr>
          <p:nvPr/>
        </p:nvSpPr>
        <p:spPr bwMode="auto">
          <a:xfrm>
            <a:off x="539750" y="1052513"/>
            <a:ext cx="8153400" cy="474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latin typeface="Comic Sans MS" pitchFamily="66" charset="0"/>
              </a:rPr>
              <a:t>Desde 1992 até 2001, a pirâmide  etária vem apresentando um significativo estreitamento em sua base e um alargamento do meio ao topo,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800" b="1" i="1">
                <a:solidFill>
                  <a:schemeClr val="hlink"/>
                </a:solidFill>
                <a:latin typeface="Comic Sans MS" pitchFamily="66" charset="0"/>
              </a:rPr>
              <a:t>esta mudança se dá devido a queda das taxas de natalidade e de mortalidade, acompanhada do aumento da expectativa de vida da população brasileira. ???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pt-BR" sz="2800">
                <a:latin typeface="Comic Sans MS" pitchFamily="66" charset="0"/>
              </a:rPr>
              <a:t>Veja a seguir, o mapa que apresenta a pirâmide etária e o seu respectivo estreitamento e a tabela dos anos de 1872 a 1985 mostrando o crescimento da população brasileira.</a:t>
            </a:r>
            <a:endParaRPr lang="pt-BR" sz="2200">
              <a:latin typeface="Comic Sans MS" pitchFamily="66" charset="0"/>
            </a:endParaRPr>
          </a:p>
        </p:txBody>
      </p:sp>
      <p:sp>
        <p:nvSpPr>
          <p:cNvPr id="11267" name="Text Box 7"/>
          <p:cNvSpPr txBox="1">
            <a:spLocks noChangeArrowheads="1"/>
          </p:cNvSpPr>
          <p:nvPr/>
        </p:nvSpPr>
        <p:spPr bwMode="auto">
          <a:xfrm>
            <a:off x="539750" y="333375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800" b="1">
                <a:latin typeface="Times New Roman" pitchFamily="18" charset="0"/>
              </a:rPr>
              <a:t> </a:t>
            </a:r>
            <a:r>
              <a:rPr lang="pt-BR" sz="2800" b="1">
                <a:solidFill>
                  <a:schemeClr val="accent2"/>
                </a:solidFill>
                <a:latin typeface="Times New Roman" pitchFamily="18" charset="0"/>
              </a:rPr>
              <a:t>ESTRUTURA POPULACIONAL BRASILEIRA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graf-pop-econ-ativa-2004_2"/>
          <p:cNvPicPr>
            <a:picLocks noChangeAspect="1" noChangeArrowheads="1"/>
          </p:cNvPicPr>
          <p:nvPr/>
        </p:nvPicPr>
        <p:blipFill>
          <a:blip r:embed="rId2" cstate="print"/>
          <a:srcRect l="1741" t="1202" r="1741" b="1463"/>
          <a:stretch>
            <a:fillRect/>
          </a:stretch>
        </p:blipFill>
        <p:spPr bwMode="auto">
          <a:xfrm>
            <a:off x="152400" y="1062038"/>
            <a:ext cx="8991600" cy="579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219200" y="457200"/>
            <a:ext cx="678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4000" b="1">
                <a:solidFill>
                  <a:schemeClr val="accent2"/>
                </a:solidFill>
                <a:latin typeface="Times New Roman" pitchFamily="18" charset="0"/>
              </a:rPr>
              <a:t>PEA - FAIXA ETÁRIA - 2004</a:t>
            </a:r>
            <a:endParaRPr lang="pt-BR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populacao_grafico01">
            <a:hlinkClick r:id="rId2"/>
          </p:cNvPr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404813"/>
            <a:ext cx="9144000" cy="4840287"/>
          </a:xfrm>
        </p:spPr>
      </p:pic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619250" y="188913"/>
            <a:ext cx="6265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400" b="1"/>
              <a:t>BRASIL – ESTRUTURA ETÁRIA – 2008 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0" y="4940300"/>
            <a:ext cx="91440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400" b="1">
                <a:solidFill>
                  <a:schemeClr val="hlink"/>
                </a:solidFill>
              </a:rPr>
              <a:t>Em 2008, enquanto as crianças de 0 a 14 anos correspondem a 26,47% da população total, o contingente com 65 anos ou mais representa 6,53%. Em 2050, a situação muda e o primeiro grupo representará 13,15%, ao passo que a população idosa ultrapassará os 22,71% da população total.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1200</Words>
  <Application>Microsoft Office PowerPoint</Application>
  <PresentationFormat>Apresentação na tela (4:3)</PresentationFormat>
  <Paragraphs>131</Paragraphs>
  <Slides>23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Comic Sans MS</vt:lpstr>
      <vt:lpstr>Garamond</vt:lpstr>
      <vt:lpstr>Lucida Console</vt:lpstr>
      <vt:lpstr>Times New Roman</vt:lpstr>
      <vt:lpstr>Wingdings 2</vt:lpstr>
      <vt:lpstr>Tema do Office</vt:lpstr>
      <vt:lpstr>Atualidades: População - Conceitos</vt:lpstr>
      <vt:lpstr>Conceitos principais</vt:lpstr>
      <vt:lpstr>Exemplo</vt:lpstr>
      <vt:lpstr>Transição Demográfica Brasileira</vt:lpstr>
      <vt:lpstr>População Economicamente Ativa - PEA</vt:lpstr>
      <vt:lpstr>Apresentação do PowerPoint</vt:lpstr>
      <vt:lpstr>Apresentação do PowerPoint</vt:lpstr>
      <vt:lpstr>Apresentação do PowerPoint</vt:lpstr>
      <vt:lpstr>Apresentação do PowerPoint</vt:lpstr>
      <vt:lpstr>Distribuição Urbana/Rural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Coeficiente de Gini </vt:lpstr>
      <vt:lpstr>Apresentação do PowerPoint</vt:lpstr>
      <vt:lpstr>Apresentação do PowerPoint</vt:lpstr>
      <vt:lpstr>Distribuição Urbana/Rural</vt:lpstr>
      <vt:lpstr>   Consequências desse fenômeno. </vt:lpstr>
      <vt:lpstr>IDH-M DA TERRA DA FANTASIA:  DA ÁFRICA À NORUEGA</vt:lpstr>
      <vt:lpstr>Comentários sobre Recife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Salatiel</dc:creator>
  <cp:lastModifiedBy>Cyntia Lopes_Camilo</cp:lastModifiedBy>
  <cp:revision>9</cp:revision>
  <dcterms:created xsi:type="dcterms:W3CDTF">2011-01-20T17:05:37Z</dcterms:created>
  <dcterms:modified xsi:type="dcterms:W3CDTF">2014-04-01T21:01:10Z</dcterms:modified>
</cp:coreProperties>
</file>